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Inter" charset="1" panose="020B0502030000000004"/>
      <p:regular r:id="rId25"/>
    </p:embeddedFont>
    <p:embeddedFont>
      <p:font typeface="Inter Bold" charset="1" panose="020B0802030000000004"/>
      <p:regular r:id="rId26"/>
    </p:embeddedFont>
    <p:embeddedFont>
      <p:font typeface="Inter Italics" charset="1" panose="020B0502030000000004"/>
      <p:regular r:id="rId27"/>
    </p:embeddedFont>
    <p:embeddedFont>
      <p:font typeface="Inter Bold Italics" charset="1" panose="020B0802030000000004"/>
      <p:regular r:id="rId28"/>
    </p:embeddedFont>
    <p:embeddedFont>
      <p:font typeface="Inter Thin" charset="1" panose="020B0A02050000000004"/>
      <p:regular r:id="rId29"/>
    </p:embeddedFont>
    <p:embeddedFont>
      <p:font typeface="Inter Thin Italics" charset="1" panose="020B0A02050000000004"/>
      <p:regular r:id="rId30"/>
    </p:embeddedFont>
    <p:embeddedFont>
      <p:font typeface="Inter Extra-Light" charset="1" panose="02000503000000020004"/>
      <p:regular r:id="rId31"/>
    </p:embeddedFont>
    <p:embeddedFont>
      <p:font typeface="Inter Light" charset="1" panose="02000503000000020004"/>
      <p:regular r:id="rId32"/>
    </p:embeddedFont>
    <p:embeddedFont>
      <p:font typeface="Inter Medium" charset="1" panose="02000503000000020004"/>
      <p:regular r:id="rId33"/>
    </p:embeddedFont>
    <p:embeddedFont>
      <p:font typeface="Inter Semi-Bold" charset="1" panose="02000503000000020004"/>
      <p:regular r:id="rId34"/>
    </p:embeddedFont>
    <p:embeddedFont>
      <p:font typeface="Inter Ultra-Bold" charset="1" panose="02000503000000020004"/>
      <p:regular r:id="rId35"/>
    </p:embeddedFont>
    <p:embeddedFont>
      <p:font typeface="Inter Heavy" charset="1" panose="0200050300000002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3246" y="1841354"/>
            <a:ext cx="16230600" cy="287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0"/>
              </a:lnSpc>
            </a:pPr>
            <a:r>
              <a:rPr lang="en-US" sz="9200" spc="276">
                <a:solidFill>
                  <a:srgbClr val="FFDE59"/>
                </a:solidFill>
                <a:latin typeface="Times New Roman Bold"/>
              </a:rPr>
              <a:t>CROP PRODUCTION ANALYSIS IN INDIA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25956" y="5627006"/>
            <a:ext cx="11208360" cy="216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2853" spc="445">
                <a:solidFill>
                  <a:srgbClr val="FFDE59"/>
                </a:solidFill>
                <a:latin typeface="Canva Sans"/>
              </a:rPr>
              <a:t>Internship Project By Pooja Upadhye with UNIFIED MENTOR </a:t>
            </a:r>
          </a:p>
          <a:p>
            <a:pPr algn="ctr">
              <a:lnSpc>
                <a:spcPts val="7296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5897880" y="5162550"/>
            <a:ext cx="6492240" cy="0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0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743254"/>
            <a:ext cx="18894244" cy="3048052"/>
            <a:chOff x="0" y="0"/>
            <a:chExt cx="25192325" cy="406406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5660" r="0" b="35660"/>
            <a:stretch>
              <a:fillRect/>
            </a:stretch>
          </p:blipFill>
          <p:spPr>
            <a:xfrm flipH="false" flipV="false">
              <a:off x="0" y="0"/>
              <a:ext cx="25192325" cy="406406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528291" y="4989372"/>
            <a:ext cx="526099" cy="5297628"/>
            <a:chOff x="0" y="0"/>
            <a:chExt cx="138561" cy="1395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561" cy="1395260"/>
            </a:xfrm>
            <a:custGeom>
              <a:avLst/>
              <a:gdLst/>
              <a:ahLst/>
              <a:cxnLst/>
              <a:rect r="r" b="b" t="t" l="l"/>
              <a:pathLst>
                <a:path h="1395260" w="138561">
                  <a:moveTo>
                    <a:pt x="0" y="0"/>
                  </a:moveTo>
                  <a:lnTo>
                    <a:pt x="138561" y="0"/>
                  </a:lnTo>
                  <a:lnTo>
                    <a:pt x="138561" y="1395260"/>
                  </a:lnTo>
                  <a:lnTo>
                    <a:pt x="0" y="1395260"/>
                  </a:lnTo>
                  <a:close/>
                </a:path>
              </a:pathLst>
            </a:custGeom>
            <a:solidFill>
              <a:srgbClr val="48FFC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8561" cy="1433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772258" y="692906"/>
            <a:ext cx="9349727" cy="216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DE59"/>
                </a:solidFill>
                <a:latin typeface="Canva Sans Bold"/>
              </a:rPr>
              <a:t>CHALLANGE OVERVIEW</a:t>
            </a:r>
          </a:p>
          <a:p>
            <a:pPr algn="ctr">
              <a:lnSpc>
                <a:spcPts val="868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41107" y="2540724"/>
            <a:ext cx="15805785" cy="323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DE59"/>
                </a:solidFill>
                <a:latin typeface="Canva Sans"/>
              </a:rPr>
              <a:t>The Agriculture business domain, as a vital part of the overall supply chain, is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DE59"/>
                </a:solidFill>
                <a:latin typeface="Canva Sans"/>
              </a:rPr>
              <a:t>expected to highly evolve in the upcoming years via the developments, which are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DE59"/>
                </a:solidFill>
                <a:latin typeface="Canva Sans"/>
              </a:rPr>
              <a:t>taking place on the side of the Future Internet. This presentation presents a novel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DE59"/>
                </a:solidFill>
                <a:latin typeface="Canva Sans"/>
              </a:rPr>
              <a:t>Business-to-Business collaboration platform from the agri-food sector perspective,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DE59"/>
                </a:solidFill>
                <a:latin typeface="Canva Sans"/>
              </a:rPr>
              <a:t>which aims to facilitate the collaboration of numerous stakeholders belonging to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DE59"/>
                </a:solidFill>
                <a:latin typeface="Canva Sans"/>
              </a:rPr>
              <a:t>associated business domains, in an effective and flexible manner.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22" r="0" b="-5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69875"/>
            <a:ext cx="162306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300">
                <a:solidFill>
                  <a:srgbClr val="FFDE59"/>
                </a:solidFill>
                <a:latin typeface="Inter Bold"/>
              </a:rPr>
              <a:t>INTRODUCTION OF DATASET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8967" y="3486673"/>
            <a:ext cx="15110065" cy="30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2"/>
              </a:lnSpc>
            </a:pPr>
            <a:r>
              <a:rPr lang="en-US" sz="3494">
                <a:solidFill>
                  <a:srgbClr val="FFDE59"/>
                </a:solidFill>
                <a:latin typeface="Canva Sans"/>
              </a:rPr>
              <a:t>This dataset provides a huge amount of information on crop production in India r</a:t>
            </a:r>
            <a:r>
              <a:rPr lang="en-US" sz="3494">
                <a:solidFill>
                  <a:srgbClr val="FFDE59"/>
                </a:solidFill>
                <a:latin typeface="Canva Sans"/>
              </a:rPr>
              <a:t>anging from several years. Based on the Information the ultimate goal would be to predict crop production and find important insights highlighting key indicators and metrics that influence crop production.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57023" y="3167138"/>
            <a:ext cx="12173954" cy="3780451"/>
          </a:xfrm>
          <a:custGeom>
            <a:avLst/>
            <a:gdLst/>
            <a:ahLst/>
            <a:cxnLst/>
            <a:rect r="r" b="b" t="t" l="l"/>
            <a:pathLst>
              <a:path h="3780451" w="12173954">
                <a:moveTo>
                  <a:pt x="0" y="0"/>
                </a:moveTo>
                <a:lnTo>
                  <a:pt x="12173954" y="0"/>
                </a:lnTo>
                <a:lnTo>
                  <a:pt x="12173954" y="3780451"/>
                </a:lnTo>
                <a:lnTo>
                  <a:pt x="0" y="3780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5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72172"/>
            <a:ext cx="15652075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DE59"/>
                </a:solidFill>
                <a:latin typeface="Inter Bold"/>
              </a:rPr>
              <a:t>OVERVIEW OF DATASET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>
            <a:off x="5897880" y="2534796"/>
            <a:ext cx="6492240" cy="0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88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14850"/>
            <a:ext cx="660900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DE59"/>
                </a:solidFill>
                <a:latin typeface="Inter Bold"/>
              </a:rPr>
              <a:t>MAIN KPI’S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06389" y="2725737"/>
            <a:ext cx="10075133" cy="457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2711" indent="-406356" lvl="1">
              <a:lnSpc>
                <a:spcPts val="7378"/>
              </a:lnSpc>
              <a:buFont typeface="Arial"/>
              <a:buChar char="•"/>
            </a:pPr>
            <a:r>
              <a:rPr lang="en-US" sz="3764" spc="11">
                <a:solidFill>
                  <a:srgbClr val="FFDE59"/>
                </a:solidFill>
                <a:latin typeface="Canva Sans"/>
              </a:rPr>
              <a:t>Season based crops</a:t>
            </a:r>
          </a:p>
          <a:p>
            <a:pPr marL="812711" indent="-406356" lvl="1">
              <a:lnSpc>
                <a:spcPts val="7378"/>
              </a:lnSpc>
              <a:buFont typeface="Arial"/>
              <a:buChar char="•"/>
            </a:pPr>
            <a:r>
              <a:rPr lang="en-US" sz="3764" spc="11">
                <a:solidFill>
                  <a:srgbClr val="FFDE59"/>
                </a:solidFill>
                <a:latin typeface="Canva Sans"/>
              </a:rPr>
              <a:t>Total Production</a:t>
            </a:r>
          </a:p>
          <a:p>
            <a:pPr marL="812711" indent="-406356" lvl="1">
              <a:lnSpc>
                <a:spcPts val="7378"/>
              </a:lnSpc>
              <a:buFont typeface="Arial"/>
              <a:buChar char="•"/>
            </a:pPr>
            <a:r>
              <a:rPr lang="en-US" sz="3764" spc="11">
                <a:solidFill>
                  <a:srgbClr val="FFDE59"/>
                </a:solidFill>
                <a:latin typeface="Canva Sans"/>
              </a:rPr>
              <a:t>Total Area </a:t>
            </a:r>
          </a:p>
          <a:p>
            <a:pPr marL="812711" indent="-406356" lvl="1">
              <a:lnSpc>
                <a:spcPts val="7378"/>
              </a:lnSpc>
              <a:buFont typeface="Arial"/>
              <a:buChar char="•"/>
            </a:pPr>
            <a:r>
              <a:rPr lang="en-US" sz="3764" spc="11">
                <a:solidFill>
                  <a:srgbClr val="FFDE59"/>
                </a:solidFill>
                <a:latin typeface="Canva Sans"/>
              </a:rPr>
              <a:t>Year wise Production </a:t>
            </a:r>
          </a:p>
          <a:p>
            <a:pPr marL="812711" indent="-406356" lvl="1">
              <a:lnSpc>
                <a:spcPts val="7378"/>
              </a:lnSpc>
              <a:buFont typeface="Arial"/>
              <a:buChar char="•"/>
            </a:pPr>
            <a:r>
              <a:rPr lang="en-US" sz="3764" spc="11">
                <a:solidFill>
                  <a:srgbClr val="FFDE59"/>
                </a:solidFill>
                <a:latin typeface="Canva Sans"/>
              </a:rPr>
              <a:t>Area Wise Production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91693" y="3552974"/>
            <a:ext cx="13360069" cy="5705326"/>
          </a:xfrm>
          <a:custGeom>
            <a:avLst/>
            <a:gdLst/>
            <a:ahLst/>
            <a:cxnLst/>
            <a:rect r="r" b="b" t="t" l="l"/>
            <a:pathLst>
              <a:path h="5705326" w="13360069">
                <a:moveTo>
                  <a:pt x="0" y="0"/>
                </a:moveTo>
                <a:lnTo>
                  <a:pt x="13360068" y="0"/>
                </a:lnTo>
                <a:lnTo>
                  <a:pt x="13360068" y="5705326"/>
                </a:lnTo>
                <a:lnTo>
                  <a:pt x="0" y="5705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1693" y="1625246"/>
            <a:ext cx="13360069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DE59"/>
                </a:solidFill>
                <a:latin typeface="Canva Sans Bold"/>
              </a:rPr>
              <a:t>OVERVIEW OF DASHBOARD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5134957" y="3027004"/>
            <a:ext cx="7353769" cy="0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81942" y="1241861"/>
            <a:ext cx="6412468" cy="127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7429">
                <a:solidFill>
                  <a:srgbClr val="FFDE59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19612" y="3372485"/>
            <a:ext cx="14448775" cy="437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FFDE59"/>
                </a:solidFill>
                <a:latin typeface="Canva Sans Bold"/>
              </a:rPr>
              <a:t>CROP VARIETY SELECTION </a:t>
            </a:r>
            <a:r>
              <a:rPr lang="en-US" sz="3000">
                <a:solidFill>
                  <a:srgbClr val="FFDE59"/>
                </a:solidFill>
                <a:latin typeface="Canva Sans"/>
              </a:rPr>
              <a:t>: The project highlighted the importance of selecting suitable crop varieties that are well adapted to local conditions.</a:t>
            </a:r>
          </a:p>
          <a:p>
            <a:pPr>
              <a:lnSpc>
                <a:spcPts val="4200"/>
              </a:lnSpc>
            </a:pP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FFDE59"/>
                </a:solidFill>
                <a:latin typeface="Canva Sans Bold"/>
              </a:rPr>
              <a:t>PRODUCTION TRENDS</a:t>
            </a:r>
            <a:r>
              <a:rPr lang="en-US" sz="3000">
                <a:solidFill>
                  <a:srgbClr val="FFDE59"/>
                </a:solidFill>
                <a:latin typeface="Canva Sans"/>
              </a:rPr>
              <a:t>: Identified pattern in crop production Analysis by season based production, state wise production, yearly production, top district wise crop production.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87731" y="3428118"/>
            <a:ext cx="10352578" cy="237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8"/>
              </a:lnSpc>
            </a:pPr>
            <a:r>
              <a:rPr lang="en-US" sz="12498">
                <a:solidFill>
                  <a:srgbClr val="FFDE59"/>
                </a:solidFill>
                <a:latin typeface="Times New Rom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DAGDcyB-00Q</dc:identifier>
  <dcterms:modified xsi:type="dcterms:W3CDTF">2011-08-01T06:04:30Z</dcterms:modified>
  <cp:revision>1</cp:revision>
  <dc:title>Crop Production Analysis in India</dc:title>
</cp:coreProperties>
</file>